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HK Grotesk" panose="020B0604020202020204" charset="0"/>
      <p:regular r:id="rId18"/>
    </p:embeddedFont>
    <p:embeddedFont>
      <p:font typeface="HK Grotesk Bold" panose="020B0604020202020204" charset="0"/>
      <p:regular r:id="rId19"/>
    </p:embeddedFont>
    <p:embeddedFont>
      <p:font typeface="HK Grotesk Medium" panose="020B0604020202020204" charset="0"/>
      <p:regular r:id="rId20"/>
    </p:embeddedFont>
    <p:embeddedFont>
      <p:font typeface="HK Grotesk Semi-Bold" panose="020B0604020202020204" charset="0"/>
      <p:regular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sv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12509" y="5138738"/>
            <a:ext cx="102870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569303" y="243617"/>
            <a:ext cx="4689997" cy="927996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6630" r="-7230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8AAB28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0"/>
            <a:ext cx="8944565" cy="3921308"/>
            <a:chOff x="0" y="0"/>
            <a:chExt cx="11926087" cy="52284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234261"/>
              <a:ext cx="11926087" cy="3994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50"/>
                </a:lnSpc>
              </a:pPr>
              <a:r>
                <a:rPr lang="en-US" sz="10500" b="1">
                  <a:solidFill>
                    <a:srgbClr val="8AAB2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BISTRO</a:t>
              </a:r>
            </a:p>
            <a:p>
              <a:pPr algn="l">
                <a:lnSpc>
                  <a:spcPts val="11550"/>
                </a:lnSpc>
              </a:pPr>
              <a:endParaRPr lang="en-US" sz="10500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192608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53800" y="2828434"/>
            <a:ext cx="11115654" cy="20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</a:pPr>
            <a:r>
              <a:rPr lang="he-IL" sz="595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שם הקורס: שיטות הנדסיות לפיתוח מערכות תוכנה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0321" y="6474934"/>
            <a:ext cx="273403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399"/>
              </a:lnSpc>
              <a:spcBef>
                <a:spcPct val="0"/>
              </a:spcBef>
            </a:pPr>
            <a:r>
              <a:rPr lang="he-IL" sz="39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חברי צוות 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54924" y="7173359"/>
            <a:ext cx="4614530" cy="235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745"/>
              </a:lnSpc>
            </a:pPr>
            <a:r>
              <a:rPr lang="he-IL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 מוחמד דחאברה-</a:t>
            </a:r>
            <a:r>
              <a:rPr lang="en-US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323889402</a:t>
            </a:r>
          </a:p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324158971-</a:t>
            </a:r>
            <a:r>
              <a:rPr lang="he-IL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מוחמד בדארנה</a:t>
            </a:r>
          </a:p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212534382-</a:t>
            </a:r>
            <a:r>
              <a:rPr lang="he-IL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עאדל בשיר</a:t>
            </a:r>
          </a:p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214031643-</a:t>
            </a:r>
            <a:r>
              <a:rPr lang="he-IL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ויקטור מועלם</a:t>
            </a:r>
          </a:p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315935627-</a:t>
            </a:r>
            <a:r>
              <a:rPr lang="he-IL" sz="26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אסראא חוסין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391631" cy="10287000"/>
          </a:xfrm>
          <a:prstGeom prst="rect">
            <a:avLst/>
          </a:prstGeom>
          <a:solidFill>
            <a:srgbClr val="8AAB28"/>
          </a:solid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2278252" y="1392957"/>
            <a:ext cx="2159309" cy="1978466"/>
          </a:xfrm>
          <a:custGeom>
            <a:avLst/>
            <a:gdLst/>
            <a:ahLst/>
            <a:cxnLst/>
            <a:rect l="l" t="t" r="r" b="b"/>
            <a:pathLst>
              <a:path w="2159309" h="1978466">
                <a:moveTo>
                  <a:pt x="0" y="0"/>
                </a:moveTo>
                <a:lnTo>
                  <a:pt x="2159308" y="0"/>
                </a:lnTo>
                <a:lnTo>
                  <a:pt x="2159308" y="1978466"/>
                </a:lnTo>
                <a:lnTo>
                  <a:pt x="0" y="197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403494" y="1486029"/>
            <a:ext cx="1792321" cy="1792321"/>
          </a:xfrm>
          <a:custGeom>
            <a:avLst/>
            <a:gdLst/>
            <a:ahLst/>
            <a:cxnLst/>
            <a:rect l="l" t="t" r="r" b="b"/>
            <a:pathLst>
              <a:path w="1792321" h="1792321">
                <a:moveTo>
                  <a:pt x="0" y="0"/>
                </a:moveTo>
                <a:lnTo>
                  <a:pt x="1792321" y="0"/>
                </a:lnTo>
                <a:lnTo>
                  <a:pt x="1792321" y="1792322"/>
                </a:lnTo>
                <a:lnTo>
                  <a:pt x="0" y="179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40691" y="3629343"/>
            <a:ext cx="4110248" cy="3555365"/>
          </a:xfrm>
          <a:custGeom>
            <a:avLst/>
            <a:gdLst/>
            <a:ahLst/>
            <a:cxnLst/>
            <a:rect l="l" t="t" r="r" b="b"/>
            <a:pathLst>
              <a:path w="4110248" h="3555365">
                <a:moveTo>
                  <a:pt x="0" y="0"/>
                </a:moveTo>
                <a:lnTo>
                  <a:pt x="4110249" y="0"/>
                </a:lnTo>
                <a:lnTo>
                  <a:pt x="4110249" y="3555365"/>
                </a:lnTo>
                <a:lnTo>
                  <a:pt x="0" y="3555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0" y="7184708"/>
            <a:ext cx="4437560" cy="3350358"/>
          </a:xfrm>
          <a:custGeom>
            <a:avLst/>
            <a:gdLst/>
            <a:ahLst/>
            <a:cxnLst/>
            <a:rect l="l" t="t" r="r" b="b"/>
            <a:pathLst>
              <a:path w="4437560" h="3350358">
                <a:moveTo>
                  <a:pt x="0" y="0"/>
                </a:moveTo>
                <a:lnTo>
                  <a:pt x="4437560" y="0"/>
                </a:lnTo>
                <a:lnTo>
                  <a:pt x="4437560" y="3350357"/>
                </a:lnTo>
                <a:lnTo>
                  <a:pt x="0" y="3350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7376158" y="820711"/>
            <a:ext cx="10334057" cy="2530467"/>
            <a:chOff x="0" y="0"/>
            <a:chExt cx="13778742" cy="337395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63677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he-IL" sz="6999" u="sng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  <a:rtl/>
                </a:rPr>
                <a:t>כלי שסייע לעבודה בצוות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50355" y="2754832"/>
              <a:ext cx="87283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91631" y="2956510"/>
            <a:ext cx="14069973" cy="195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786" lvl="1" indent="-313393" algn="just" rtl="1">
              <a:lnSpc>
                <a:spcPct val="150000"/>
              </a:lnSpc>
              <a:buFont typeface="Arial"/>
              <a:buChar char="•"/>
            </a:pPr>
            <a:r>
              <a:rPr lang="en-US" sz="2900" b="1" dirty="0"/>
              <a:t>WhatsApp</a:t>
            </a:r>
            <a:r>
              <a:rPr lang="he-IL" sz="2900" b="1" dirty="0"/>
              <a:t> ו-</a:t>
            </a:r>
            <a:r>
              <a:rPr lang="en-US" sz="2900" b="1" dirty="0"/>
              <a:t>Zoom </a:t>
            </a:r>
            <a:r>
              <a:rPr lang="he-IL" sz="2900" b="1" dirty="0"/>
              <a:t> </a:t>
            </a:r>
            <a:r>
              <a:rPr lang="he-IL" sz="29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לתקשורת שוטפת, תיאום מפגשים</a:t>
            </a:r>
          </a:p>
          <a:p>
            <a:pPr marL="626786" lvl="1" indent="-313393" algn="just" rtl="1">
              <a:lnSpc>
                <a:spcPct val="150000"/>
              </a:lnSpc>
              <a:buFont typeface="Arial"/>
              <a:buChar char="•"/>
            </a:pPr>
            <a:r>
              <a:rPr lang="en-US" sz="2903" b="1" dirty="0" err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TodoList</a:t>
            </a:r>
            <a:r>
              <a:rPr lang="en-US" sz="2903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/ GitHub</a:t>
            </a:r>
            <a:r>
              <a:rPr lang="he-IL" sz="2903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 – תיעוד משימות, שיתוף קבצים, מעקב אחרי התקדמות</a:t>
            </a:r>
          </a:p>
          <a:p>
            <a:pPr marL="626786" lvl="1" indent="-313393" algn="just" rtl="1">
              <a:lnSpc>
                <a:spcPct val="150000"/>
              </a:lnSpc>
              <a:buFont typeface="Arial"/>
              <a:buChar char="•"/>
            </a:pPr>
            <a:r>
              <a:rPr lang="en-US" sz="2903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Eclipse / MySQL / Visual Paradigm / Git</a:t>
            </a:r>
            <a:r>
              <a:rPr lang="he-IL" sz="2903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 – ביצוע והצגת העבודה הטכנית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78498" y="5363128"/>
            <a:ext cx="736881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49"/>
              </a:lnSpc>
              <a:spcBef>
                <a:spcPct val="0"/>
              </a:spcBef>
            </a:pPr>
            <a:r>
              <a:rPr lang="he-IL" sz="3499" b="1" dirty="0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תמיכה אקדמית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3187" y="6080310"/>
            <a:ext cx="5918417" cy="4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770"/>
              </a:lnSpc>
            </a:pPr>
            <a:r>
              <a:rPr lang="he-IL" sz="29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הנחיית המרצה וחומרים אקדמיים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49916" y="2344090"/>
            <a:ext cx="258079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549"/>
              </a:lnSpc>
              <a:spcBef>
                <a:spcPct val="0"/>
              </a:spcBef>
            </a:pPr>
            <a:r>
              <a:rPr lang="he-IL" sz="3499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כלים עיקריים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42708" y="6848382"/>
            <a:ext cx="33188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he-IL" sz="3499" b="1" dirty="0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תרומת הכלים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48401" y="7658100"/>
            <a:ext cx="6041405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900"/>
              </a:lnSpc>
              <a:spcBef>
                <a:spcPct val="0"/>
              </a:spcBef>
            </a:pPr>
            <a:r>
              <a:rPr lang="he-IL" sz="3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•שמירה על סדר וארגון</a:t>
            </a:r>
          </a:p>
          <a:p>
            <a:pPr algn="r" rtl="1">
              <a:lnSpc>
                <a:spcPts val="3900"/>
              </a:lnSpc>
              <a:spcBef>
                <a:spcPct val="0"/>
              </a:spcBef>
            </a:pPr>
            <a:r>
              <a:rPr lang="he-IL" sz="3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•תיעוד ומעקב אחר משימות </a:t>
            </a:r>
          </a:p>
          <a:p>
            <a:pPr algn="r" rtl="1">
              <a:lnSpc>
                <a:spcPts val="3900"/>
              </a:lnSpc>
              <a:spcBef>
                <a:spcPct val="0"/>
              </a:spcBef>
            </a:pPr>
            <a:r>
              <a:rPr lang="he-IL" sz="3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•פתרון בעיות טכניות בזמן אמת</a:t>
            </a:r>
          </a:p>
          <a:p>
            <a:pPr algn="r" rtl="1">
              <a:lnSpc>
                <a:spcPts val="3900"/>
              </a:lnSpc>
              <a:spcBef>
                <a:spcPct val="0"/>
              </a:spcBef>
            </a:pPr>
            <a:r>
              <a:rPr lang="he-IL" sz="3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•תמיכה ושיתוף ידע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468223" y="5138738"/>
            <a:ext cx="102870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42803" y="1028700"/>
            <a:ext cx="6933438" cy="8229600"/>
          </a:xfrm>
          <a:custGeom>
            <a:avLst/>
            <a:gdLst/>
            <a:ahLst/>
            <a:cxnLst/>
            <a:rect l="l" t="t" r="r" b="b"/>
            <a:pathLst>
              <a:path w="6933438" h="8229600">
                <a:moveTo>
                  <a:pt x="0" y="0"/>
                </a:moveTo>
                <a:lnTo>
                  <a:pt x="6933438" y="0"/>
                </a:lnTo>
                <a:lnTo>
                  <a:pt x="69334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1451806" y="170163"/>
            <a:ext cx="6623299" cy="4068669"/>
            <a:chOff x="0" y="0"/>
            <a:chExt cx="8831065" cy="5424892"/>
          </a:xfrm>
        </p:grpSpPr>
        <p:sp>
          <p:nvSpPr>
            <p:cNvPr id="5" name="TextBox 5"/>
            <p:cNvSpPr txBox="1"/>
            <p:nvPr/>
          </p:nvSpPr>
          <p:spPr>
            <a:xfrm>
              <a:off x="570254" y="0"/>
              <a:ext cx="8260811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he-IL" sz="6999" u="sng">
                  <a:solidFill>
                    <a:srgbClr val="8AAB28"/>
                  </a:solidFill>
                  <a:latin typeface="HK Grotesk"/>
                  <a:ea typeface="HK Grotesk"/>
                  <a:cs typeface="HK Grotesk"/>
                  <a:sym typeface="HK Grotesk"/>
                  <a:rtl/>
                </a:rPr>
                <a:t>טיפ לסטודנטים בשנתון הבא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22059"/>
              <a:ext cx="8260811" cy="150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4550"/>
                </a:lnSpc>
              </a:pPr>
              <a:r>
                <a:rPr lang="he-IL" sz="3500" b="1" u="sng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  <a:rtl/>
                </a:rPr>
                <a:t>טיפ מרכזי:</a:t>
              </a:r>
            </a:p>
            <a:p>
              <a:pPr algn="just" rtl="1">
                <a:lnSpc>
                  <a:spcPts val="4550"/>
                </a:lnSpc>
              </a:pPr>
              <a:endParaRPr lang="he-IL" sz="3500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85114" y="8227378"/>
            <a:ext cx="6389990" cy="1447800"/>
            <a:chOff x="0" y="0"/>
            <a:chExt cx="8519987" cy="1930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7484070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תקשורת פתוחה בזמן אמת מונעת אי־הבנות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66206" y="120438"/>
              <a:ext cx="853782" cy="844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2"/>
                </a:lnSpc>
              </a:pPr>
              <a:r>
                <a:rPr lang="en-US" sz="3924" b="1">
                  <a:solidFill>
                    <a:srgbClr val="8AAB28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72870" y="6617653"/>
            <a:ext cx="6187400" cy="1447800"/>
            <a:chOff x="0" y="0"/>
            <a:chExt cx="8249867" cy="19304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6823776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שמרו על גמישות ותמיכה הדדית לאורך הפרויקט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96085" y="138007"/>
              <a:ext cx="853782" cy="844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2"/>
                </a:lnSpc>
              </a:pPr>
              <a:r>
                <a:rPr lang="en-US" sz="3924" b="1">
                  <a:solidFill>
                    <a:srgbClr val="8AAB28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45957" y="5004276"/>
            <a:ext cx="8842043" cy="1447800"/>
            <a:chOff x="0" y="0"/>
            <a:chExt cx="11789391" cy="19304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057544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קבעו מסמך הסכמות ברור: תפקידים, גבולות, חלוקת עבודה וכללי תקשורת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935610" y="330532"/>
              <a:ext cx="853782" cy="844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2"/>
                </a:lnSpc>
              </a:pPr>
              <a:r>
                <a:rPr lang="en-US" sz="3924" b="1">
                  <a:solidFill>
                    <a:srgbClr val="8AAB28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38949" y="3768249"/>
            <a:ext cx="7378891" cy="1074103"/>
            <a:chOff x="0" y="0"/>
            <a:chExt cx="9838521" cy="14321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4037"/>
              <a:ext cx="8774646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תיאום ציפיות בתחילת הדרך הוא המפתח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984740" y="-47625"/>
              <a:ext cx="853782" cy="844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2"/>
                </a:lnSpc>
              </a:pPr>
              <a:r>
                <a:rPr lang="en-US" sz="3924" b="1">
                  <a:solidFill>
                    <a:srgbClr val="8AAB28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1</a:t>
              </a: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2386" y="2336836"/>
            <a:ext cx="5845821" cy="5633910"/>
          </a:xfrm>
          <a:custGeom>
            <a:avLst/>
            <a:gdLst/>
            <a:ahLst/>
            <a:cxnLst/>
            <a:rect l="l" t="t" r="r" b="b"/>
            <a:pathLst>
              <a:path w="5845821" h="5633910">
                <a:moveTo>
                  <a:pt x="0" y="0"/>
                </a:moveTo>
                <a:lnTo>
                  <a:pt x="5845821" y="0"/>
                </a:lnTo>
                <a:lnTo>
                  <a:pt x="5845821" y="5633910"/>
                </a:lnTo>
                <a:lnTo>
                  <a:pt x="0" y="56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8160898" y="1720831"/>
            <a:ext cx="9640225" cy="2132338"/>
            <a:chOff x="0" y="0"/>
            <a:chExt cx="12853634" cy="2843118"/>
          </a:xfrm>
        </p:grpSpPr>
        <p:sp>
          <p:nvSpPr>
            <p:cNvPr id="4" name="TextBox 4"/>
            <p:cNvSpPr txBox="1"/>
            <p:nvPr/>
          </p:nvSpPr>
          <p:spPr>
            <a:xfrm>
              <a:off x="0" y="874618"/>
              <a:ext cx="1285363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הצלחנו להתמודד עם עיכובים ובעיות בזכות גמישות וחלוקת משימות</a:t>
              </a:r>
            </a:p>
            <a:p>
              <a:pPr algn="r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71459" y="0"/>
              <a:ext cx="9582175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he-IL" sz="3499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שיקוף על התנסויות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11099" y="3853169"/>
            <a:ext cx="9190025" cy="2141863"/>
            <a:chOff x="0" y="0"/>
            <a:chExt cx="12253366" cy="2855818"/>
          </a:xfrm>
        </p:grpSpPr>
        <p:sp>
          <p:nvSpPr>
            <p:cNvPr id="7" name="TextBox 7"/>
            <p:cNvSpPr txBox="1"/>
            <p:nvPr/>
          </p:nvSpPr>
          <p:spPr>
            <a:xfrm>
              <a:off x="0" y="887318"/>
              <a:ext cx="12253366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ניישם מסמך הסכמות ברור עוד יותר, נקיים חזרות קצרות ונקפיד על עדכון כלים מראש</a:t>
              </a:r>
            </a:p>
            <a:p>
              <a:pPr algn="r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71191" y="-9525"/>
              <a:ext cx="958217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פעולה בעתיד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31420" y="5995032"/>
            <a:ext cx="8469703" cy="1646563"/>
            <a:chOff x="0" y="0"/>
            <a:chExt cx="11292938" cy="21954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87318"/>
              <a:ext cx="1129293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כל אחד למד על הדרך שבה הוא מתמודד עם עומס, בקשת עזרה ושיתוף ידע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10763" y="-9525"/>
              <a:ext cx="958217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מודעות עצמית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98207" y="-66675"/>
            <a:ext cx="3616285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99"/>
              </a:lnSpc>
              <a:spcBef>
                <a:spcPct val="0"/>
              </a:spcBef>
            </a:pPr>
            <a:r>
              <a:rPr lang="he-IL" sz="6999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רפלקציה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65275" y="7970746"/>
            <a:ext cx="11035848" cy="2141863"/>
            <a:chOff x="0" y="0"/>
            <a:chExt cx="14714464" cy="285581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87318"/>
              <a:ext cx="1471446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כל חבר צוות חווה את התהליך באופן אישי, עם תחושות שונות לגבי הצלחות ואתגרים</a:t>
              </a:r>
            </a:p>
            <a:p>
              <a:pPr algn="r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32289" y="-9525"/>
              <a:ext cx="958217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סובייקטיבי</a:t>
              </a:r>
              <a:r>
                <a:rPr lang="en-US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 </a:t>
              </a:r>
            </a:p>
          </p:txBody>
        </p:sp>
      </p:grp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87968" y="2727375"/>
            <a:ext cx="1850113" cy="1934759"/>
          </a:xfrm>
          <a:custGeom>
            <a:avLst/>
            <a:gdLst/>
            <a:ahLst/>
            <a:cxnLst/>
            <a:rect l="l" t="t" r="r" b="b"/>
            <a:pathLst>
              <a:path w="1850113" h="1934759">
                <a:moveTo>
                  <a:pt x="0" y="0"/>
                </a:moveTo>
                <a:lnTo>
                  <a:pt x="1850113" y="0"/>
                </a:lnTo>
                <a:lnTo>
                  <a:pt x="1850113" y="1934759"/>
                </a:lnTo>
                <a:lnTo>
                  <a:pt x="0" y="1934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574804" y="2532312"/>
            <a:ext cx="2129822" cy="2129822"/>
          </a:xfrm>
          <a:custGeom>
            <a:avLst/>
            <a:gdLst/>
            <a:ahLst/>
            <a:cxnLst/>
            <a:rect l="l" t="t" r="r" b="b"/>
            <a:pathLst>
              <a:path w="2129822" h="2129822">
                <a:moveTo>
                  <a:pt x="0" y="0"/>
                </a:moveTo>
                <a:lnTo>
                  <a:pt x="2129822" y="0"/>
                </a:lnTo>
                <a:lnTo>
                  <a:pt x="2129822" y="2129822"/>
                </a:lnTo>
                <a:lnTo>
                  <a:pt x="0" y="21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994167" y="2182084"/>
            <a:ext cx="3300616" cy="2830278"/>
          </a:xfrm>
          <a:custGeom>
            <a:avLst/>
            <a:gdLst/>
            <a:ahLst/>
            <a:cxnLst/>
            <a:rect l="l" t="t" r="r" b="b"/>
            <a:pathLst>
              <a:path w="3300616" h="2830278">
                <a:moveTo>
                  <a:pt x="0" y="0"/>
                </a:moveTo>
                <a:lnTo>
                  <a:pt x="3300616" y="0"/>
                </a:lnTo>
                <a:lnTo>
                  <a:pt x="3300616" y="2830278"/>
                </a:lnTo>
                <a:lnTo>
                  <a:pt x="0" y="2830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994167" y="7556255"/>
            <a:ext cx="2452434" cy="2300829"/>
          </a:xfrm>
          <a:custGeom>
            <a:avLst/>
            <a:gdLst/>
            <a:ahLst/>
            <a:cxnLst/>
            <a:rect l="l" t="t" r="r" b="b"/>
            <a:pathLst>
              <a:path w="2452434" h="2300829">
                <a:moveTo>
                  <a:pt x="0" y="0"/>
                </a:moveTo>
                <a:lnTo>
                  <a:pt x="2452434" y="0"/>
                </a:lnTo>
                <a:lnTo>
                  <a:pt x="2452434" y="2300830"/>
                </a:lnTo>
                <a:lnTo>
                  <a:pt x="0" y="2300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5925064" y="271462"/>
            <a:ext cx="1111163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999"/>
              </a:lnSpc>
            </a:pPr>
            <a:r>
              <a:rPr lang="he-IL" sz="9999" b="1" u="sng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סיום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6997" y="4564602"/>
            <a:ext cx="4114956" cy="1956761"/>
            <a:chOff x="0" y="0"/>
            <a:chExt cx="5486608" cy="2609015"/>
          </a:xfrm>
        </p:grpSpPr>
        <p:sp>
          <p:nvSpPr>
            <p:cNvPr id="8" name="TextBox 8"/>
            <p:cNvSpPr txBox="1"/>
            <p:nvPr/>
          </p:nvSpPr>
          <p:spPr>
            <a:xfrm>
              <a:off x="0" y="922243"/>
              <a:ext cx="5486608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he-IL" sz="24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עבודה שיתופית וגמישות מאפשרות להתמודד עם עומס ובעיות בלתי צפויות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608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35891" y="5114925"/>
            <a:ext cx="411495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he-IL" sz="24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רפלקציה ולמידה אישית וקבוצתית מאפשרות שיפור מתמיד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25667" y="4564602"/>
            <a:ext cx="4114956" cy="1956761"/>
            <a:chOff x="0" y="0"/>
            <a:chExt cx="5486608" cy="260901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22243"/>
              <a:ext cx="5486608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he-IL" sz="24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תקשורת ברורה, תיאום ציפיות וחלוקת תפקידים – הבסיס לעבודה צוותית מוצלחת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486608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61547" y="7804814"/>
            <a:ext cx="8063644" cy="145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812"/>
              </a:lnSpc>
              <a:spcBef>
                <a:spcPct val="0"/>
              </a:spcBef>
            </a:pPr>
            <a:r>
              <a:rPr lang="he-IL" sz="2932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תיזכרו טוב את המשפט הזה!</a:t>
            </a:r>
          </a:p>
          <a:p>
            <a:pPr algn="ctr" rtl="1">
              <a:lnSpc>
                <a:spcPts val="3812"/>
              </a:lnSpc>
              <a:spcBef>
                <a:spcPct val="0"/>
              </a:spcBef>
            </a:pPr>
            <a:r>
              <a:rPr lang="he-IL" sz="2932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 תהליך עבודה נכון לא רק מייצר תוצר – הוא בונה צוות חזק שמוכן להתמודד עם כל אתגר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10289604">
            <a:off x="-348403" y="5844319"/>
            <a:ext cx="18517655" cy="15083471"/>
          </a:xfrm>
          <a:custGeom>
            <a:avLst/>
            <a:gdLst/>
            <a:ahLst/>
            <a:cxnLst/>
            <a:rect l="l" t="t" r="r" b="b"/>
            <a:pathLst>
              <a:path w="18517655" h="15083471">
                <a:moveTo>
                  <a:pt x="0" y="0"/>
                </a:moveTo>
                <a:lnTo>
                  <a:pt x="18517655" y="0"/>
                </a:lnTo>
                <a:lnTo>
                  <a:pt x="18517655" y="15083472"/>
                </a:lnTo>
                <a:lnTo>
                  <a:pt x="0" y="15083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2083800" y="5508910"/>
            <a:ext cx="5019380" cy="5019380"/>
          </a:xfrm>
          <a:custGeom>
            <a:avLst/>
            <a:gdLst/>
            <a:ahLst/>
            <a:cxnLst/>
            <a:rect l="l" t="t" r="r" b="b"/>
            <a:pathLst>
              <a:path w="5019380" h="5019380">
                <a:moveTo>
                  <a:pt x="0" y="0"/>
                </a:moveTo>
                <a:lnTo>
                  <a:pt x="5019380" y="0"/>
                </a:lnTo>
                <a:lnTo>
                  <a:pt x="5019380" y="5019380"/>
                </a:lnTo>
                <a:lnTo>
                  <a:pt x="0" y="5019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4057365" y="5143500"/>
            <a:ext cx="10173271" cy="6886033"/>
          </a:xfrm>
          <a:custGeom>
            <a:avLst/>
            <a:gdLst/>
            <a:ahLst/>
            <a:cxnLst/>
            <a:rect l="l" t="t" r="r" b="b"/>
            <a:pathLst>
              <a:path w="10173271" h="6886033">
                <a:moveTo>
                  <a:pt x="0" y="0"/>
                </a:moveTo>
                <a:lnTo>
                  <a:pt x="10173270" y="0"/>
                </a:lnTo>
                <a:lnTo>
                  <a:pt x="10173270" y="6886033"/>
                </a:lnTo>
                <a:lnTo>
                  <a:pt x="0" y="6886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4378315" y="2637926"/>
            <a:ext cx="9531370" cy="159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50"/>
              </a:lnSpc>
            </a:pPr>
            <a:r>
              <a:rPr lang="en-US" sz="10701" b="1">
                <a:solidFill>
                  <a:srgbClr val="0A6847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rot="-10329793">
            <a:off x="14497081" y="-2644459"/>
            <a:ext cx="6901683" cy="5621735"/>
          </a:xfrm>
          <a:custGeom>
            <a:avLst/>
            <a:gdLst/>
            <a:ahLst/>
            <a:cxnLst/>
            <a:rect l="l" t="t" r="r" b="b"/>
            <a:pathLst>
              <a:path w="6901683" h="5621735">
                <a:moveTo>
                  <a:pt x="0" y="0"/>
                </a:moveTo>
                <a:lnTo>
                  <a:pt x="6901683" y="0"/>
                </a:lnTo>
                <a:lnTo>
                  <a:pt x="6901683" y="5621735"/>
                </a:lnTo>
                <a:lnTo>
                  <a:pt x="0" y="5621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2774" y="279055"/>
            <a:ext cx="1473051" cy="1499289"/>
          </a:xfrm>
          <a:custGeom>
            <a:avLst/>
            <a:gdLst/>
            <a:ahLst/>
            <a:cxnLst/>
            <a:rect l="l" t="t" r="r" b="b"/>
            <a:pathLst>
              <a:path w="1473051" h="1499289">
                <a:moveTo>
                  <a:pt x="0" y="0"/>
                </a:moveTo>
                <a:lnTo>
                  <a:pt x="1473052" y="0"/>
                </a:lnTo>
                <a:lnTo>
                  <a:pt x="1473052" y="1499290"/>
                </a:lnTo>
                <a:lnTo>
                  <a:pt x="0" y="149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028700" y="6467899"/>
            <a:ext cx="3364203" cy="3233840"/>
          </a:xfrm>
          <a:custGeom>
            <a:avLst/>
            <a:gdLst/>
            <a:ahLst/>
            <a:cxnLst/>
            <a:rect l="l" t="t" r="r" b="b"/>
            <a:pathLst>
              <a:path w="3364203" h="3233840">
                <a:moveTo>
                  <a:pt x="0" y="0"/>
                </a:moveTo>
                <a:lnTo>
                  <a:pt x="3364203" y="0"/>
                </a:lnTo>
                <a:lnTo>
                  <a:pt x="3364203" y="3233840"/>
                </a:lnTo>
                <a:lnTo>
                  <a:pt x="0" y="3233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389458" y="156237"/>
            <a:ext cx="999255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99"/>
              </a:lnSpc>
              <a:spcBef>
                <a:spcPct val="0"/>
              </a:spcBef>
            </a:pPr>
            <a:r>
              <a:rPr lang="he-IL" sz="6999" b="1" u="sng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rPr>
              <a:t>מסמך ההסכמות (תמצית)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08392" y="2073873"/>
            <a:ext cx="518743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  <a:spcBef>
                <a:spcPct val="0"/>
              </a:spcBef>
            </a:pPr>
            <a:r>
              <a:rPr lang="en-US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 :</a:t>
            </a:r>
            <a:r>
              <a:rPr lang="he-IL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rPr>
              <a:t>מטרת הצוות והצלחה צוותית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8076" y="2540598"/>
            <a:ext cx="1151774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הצלחה = שיתוף פעולה, אחריות הדדית ותקשורת פתוחה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מדידה לפי התהליך וגם לפי התוצר (איכות, עמידה בזמנים, תחושת שייכות)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45443" y="3769323"/>
            <a:ext cx="405038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  <a:spcBef>
                <a:spcPct val="0"/>
              </a:spcBef>
            </a:pPr>
            <a:r>
              <a:rPr lang="en-US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:</a:t>
            </a:r>
            <a:r>
              <a:rPr lang="he-IL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rPr>
              <a:t>מבנה הצוות</a:t>
            </a:r>
          </a:p>
          <a:p>
            <a:pPr algn="ctr">
              <a:lnSpc>
                <a:spcPts val="3693"/>
              </a:lnSpc>
              <a:spcBef>
                <a:spcPct val="0"/>
              </a:spcBef>
            </a:pPr>
            <a:endParaRPr lang="he-IL" sz="3077" b="1">
              <a:solidFill>
                <a:srgbClr val="8AAB28"/>
              </a:solidFill>
              <a:latin typeface="HK Grotesk Semi-Bold"/>
              <a:ea typeface="HK Grotesk Semi-Bold"/>
              <a:cs typeface="HK Grotesk Semi-Bold"/>
              <a:sym typeface="HK Grotesk Semi-Bold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36213" y="4236048"/>
            <a:ext cx="8559613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en-US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5</a:t>
            </a:r>
            <a:r>
              <a:rPr lang="ar-EG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 </a:t>
            </a: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חברים – לכל אחד תפקיד ברור וגבולות גזרה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אחריות אישית + אחריות קבוצתית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endParaRPr lang="he-IL" sz="3077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57675" y="5464773"/>
            <a:ext cx="405038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  <a:spcBef>
                <a:spcPct val="0"/>
              </a:spcBef>
            </a:pPr>
            <a:r>
              <a:rPr lang="en-US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:</a:t>
            </a:r>
            <a:r>
              <a:rPr lang="he-IL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rPr>
              <a:t>מודל העבודה</a:t>
            </a:r>
          </a:p>
          <a:p>
            <a:pPr algn="ctr">
              <a:lnSpc>
                <a:spcPts val="3693"/>
              </a:lnSpc>
              <a:spcBef>
                <a:spcPct val="0"/>
              </a:spcBef>
            </a:pPr>
            <a:endParaRPr lang="he-IL" sz="3077" b="1">
              <a:solidFill>
                <a:srgbClr val="8AAB28"/>
              </a:solidFill>
              <a:latin typeface="HK Grotesk Semi-Bold"/>
              <a:ea typeface="HK Grotesk Semi-Bold"/>
              <a:cs typeface="HK Grotesk Semi-Bold"/>
              <a:sym typeface="HK Grotesk Semi-Bold"/>
              <a:rtl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45161" y="5931498"/>
            <a:ext cx="11362897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מודל צוות שיתופי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החלטות ודיונים משותפים, חלוקת תפקידים לפי חוזקות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בדיקה תקופתית האם המודל מתאים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57675" y="7618094"/>
            <a:ext cx="405038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93"/>
              </a:lnSpc>
            </a:pPr>
            <a:r>
              <a:rPr lang="he-IL" sz="3077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rPr>
              <a:t>כללי עבודה: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endParaRPr lang="he-IL" sz="3077" b="1">
              <a:solidFill>
                <a:srgbClr val="8AAB28"/>
              </a:solidFill>
              <a:latin typeface="HK Grotesk Semi-Bold"/>
              <a:ea typeface="HK Grotesk Semi-Bold"/>
              <a:cs typeface="HK Grotesk Semi-Bold"/>
              <a:sym typeface="HK Grotesk Semi-Bold"/>
              <a:rtl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14690" y="8093673"/>
            <a:ext cx="5993368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מפגשים קבועים (פעם–פעמיים בשבוע)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תיעוד החלטות ומשימות</a:t>
            </a:r>
          </a:p>
          <a:p>
            <a:pPr algn="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תקשורת מכבדת ושקופה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74347" y="2149155"/>
            <a:ext cx="5711522" cy="1427542"/>
            <a:chOff x="0" y="0"/>
            <a:chExt cx="7615362" cy="190338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15362" cy="1903389"/>
              <a:chOff x="0" y="0"/>
              <a:chExt cx="2939359" cy="7346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39359" cy="734666"/>
              </a:xfrm>
              <a:custGeom>
                <a:avLst/>
                <a:gdLst/>
                <a:ahLst/>
                <a:cxnLst/>
                <a:rect l="l" t="t" r="r" b="b"/>
                <a:pathLst>
                  <a:path w="2939359" h="734666">
                    <a:moveTo>
                      <a:pt x="2814899" y="734666"/>
                    </a:moveTo>
                    <a:lnTo>
                      <a:pt x="124460" y="734666"/>
                    </a:lnTo>
                    <a:cubicBezTo>
                      <a:pt x="55880" y="734666"/>
                      <a:pt x="0" y="678786"/>
                      <a:pt x="0" y="6102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14899" y="0"/>
                    </a:lnTo>
                    <a:cubicBezTo>
                      <a:pt x="2883479" y="0"/>
                      <a:pt x="2939359" y="55880"/>
                      <a:pt x="2939359" y="124460"/>
                    </a:cubicBezTo>
                    <a:lnTo>
                      <a:pt x="2939359" y="610206"/>
                    </a:lnTo>
                    <a:cubicBezTo>
                      <a:pt x="2939359" y="678786"/>
                      <a:pt x="2883479" y="734666"/>
                      <a:pt x="2814899" y="734666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538334" y="637370"/>
              <a:ext cx="653869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rtl="1">
                <a:lnSpc>
                  <a:spcPts val="3600"/>
                </a:lnSpc>
              </a:pPr>
              <a:r>
                <a:rPr lang="he-IL" sz="3000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הרצוי (לפי מסמך ההסכמות)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1078" y="2149155"/>
            <a:ext cx="5711522" cy="1427542"/>
            <a:chOff x="0" y="0"/>
            <a:chExt cx="7615362" cy="190338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615362" cy="1903389"/>
              <a:chOff x="0" y="0"/>
              <a:chExt cx="2939359" cy="7346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939359" cy="734666"/>
              </a:xfrm>
              <a:custGeom>
                <a:avLst/>
                <a:gdLst/>
                <a:ahLst/>
                <a:cxnLst/>
                <a:rect l="l" t="t" r="r" b="b"/>
                <a:pathLst>
                  <a:path w="2939359" h="734666">
                    <a:moveTo>
                      <a:pt x="2814899" y="734666"/>
                    </a:moveTo>
                    <a:lnTo>
                      <a:pt x="124460" y="734666"/>
                    </a:lnTo>
                    <a:cubicBezTo>
                      <a:pt x="55880" y="734666"/>
                      <a:pt x="0" y="678786"/>
                      <a:pt x="0" y="6102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14899" y="0"/>
                    </a:lnTo>
                    <a:cubicBezTo>
                      <a:pt x="2883479" y="0"/>
                      <a:pt x="2939359" y="55880"/>
                      <a:pt x="2939359" y="124460"/>
                    </a:cubicBezTo>
                    <a:lnTo>
                      <a:pt x="2939359" y="610206"/>
                    </a:lnTo>
                    <a:cubicBezTo>
                      <a:pt x="2939359" y="678786"/>
                      <a:pt x="2883479" y="734666"/>
                      <a:pt x="2814899" y="734666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8334" y="637370"/>
              <a:ext cx="653869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600"/>
                </a:lnSpc>
              </a:pPr>
              <a:r>
                <a:rPr lang="he-IL" sz="3000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המצוי (בפועל)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164163" y="3086100"/>
            <a:ext cx="1959673" cy="4114800"/>
          </a:xfrm>
          <a:custGeom>
            <a:avLst/>
            <a:gdLst/>
            <a:ahLst/>
            <a:cxnLst/>
            <a:rect l="l" t="t" r="r" b="b"/>
            <a:pathLst>
              <a:path w="1959673" h="4114800">
                <a:moveTo>
                  <a:pt x="0" y="0"/>
                </a:moveTo>
                <a:lnTo>
                  <a:pt x="1959674" y="0"/>
                </a:lnTo>
                <a:lnTo>
                  <a:pt x="1959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028700" y="4466477"/>
            <a:ext cx="6163899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he-IL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קושי בתיאום זמנים בין חברי הצוות</a:t>
            </a:r>
          </a:p>
          <a:p>
            <a:pPr algn="r">
              <a:lnSpc>
                <a:spcPts val="4550"/>
              </a:lnSpc>
            </a:pPr>
            <a:r>
              <a:rPr lang="en-US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במיוחד לחץ עבודות בית ומערכת שעות שונה</a:t>
            </a:r>
            <a:endParaRPr lang="he-IL" sz="3500" b="1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  <a:rtl/>
            </a:endParaRPr>
          </a:p>
          <a:p>
            <a:pPr algn="r">
              <a:lnSpc>
                <a:spcPts val="4550"/>
              </a:lnSpc>
            </a:pPr>
            <a:r>
              <a:rPr lang="en-US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צורך בגמישות בחלוקת המשימות</a:t>
            </a:r>
          </a:p>
          <a:p>
            <a:pPr algn="r">
              <a:lnSpc>
                <a:spcPts val="4550"/>
              </a:lnSpc>
            </a:pPr>
            <a:r>
              <a:rPr lang="en-US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הסתגלות לכלים טכניים חדשים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8108" y="4129147"/>
            <a:ext cx="8197761" cy="22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he-IL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עבודה שיתופית עם תפקידים ברורים</a:t>
            </a:r>
          </a:p>
          <a:p>
            <a:pPr algn="r">
              <a:lnSpc>
                <a:spcPts val="4550"/>
              </a:lnSpc>
            </a:pPr>
            <a:r>
              <a:rPr lang="en-US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מפגשים קבועים ותיאום מלא</a:t>
            </a:r>
          </a:p>
          <a:p>
            <a:pPr algn="r">
              <a:lnSpc>
                <a:spcPts val="4550"/>
              </a:lnSpc>
            </a:pPr>
            <a:r>
              <a:rPr lang="en-US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קבלת החלטות משותפת</a:t>
            </a:r>
          </a:p>
          <a:p>
            <a:pPr algn="r">
              <a:lnSpc>
                <a:spcPts val="4550"/>
              </a:lnSpc>
            </a:pPr>
            <a:r>
              <a:rPr lang="en-US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he-IL" sz="3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חלוקה הוגנת של משימות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2407" y="365125"/>
            <a:ext cx="1148286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he-IL" sz="6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תהליך העבודה: רצוי מול מצוי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890118" y="7505869"/>
            <a:ext cx="3081072" cy="2045061"/>
          </a:xfrm>
          <a:custGeom>
            <a:avLst/>
            <a:gdLst/>
            <a:ahLst/>
            <a:cxnLst/>
            <a:rect l="l" t="t" r="r" b="b"/>
            <a:pathLst>
              <a:path w="3081072" h="2045061">
                <a:moveTo>
                  <a:pt x="0" y="0"/>
                </a:moveTo>
                <a:lnTo>
                  <a:pt x="3081072" y="0"/>
                </a:lnTo>
                <a:lnTo>
                  <a:pt x="3081072" y="2045062"/>
                </a:lnTo>
                <a:lnTo>
                  <a:pt x="0" y="204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022659" y="6146869"/>
            <a:ext cx="1610284" cy="1835081"/>
          </a:xfrm>
          <a:custGeom>
            <a:avLst/>
            <a:gdLst/>
            <a:ahLst/>
            <a:cxnLst/>
            <a:rect l="l" t="t" r="r" b="b"/>
            <a:pathLst>
              <a:path w="1610284" h="1835081">
                <a:moveTo>
                  <a:pt x="0" y="0"/>
                </a:moveTo>
                <a:lnTo>
                  <a:pt x="1610284" y="0"/>
                </a:lnTo>
                <a:lnTo>
                  <a:pt x="1610284" y="1835081"/>
                </a:lnTo>
                <a:lnTo>
                  <a:pt x="0" y="1835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1092249" y="7651819"/>
            <a:ext cx="1671302" cy="2325290"/>
          </a:xfrm>
          <a:custGeom>
            <a:avLst/>
            <a:gdLst/>
            <a:ahLst/>
            <a:cxnLst/>
            <a:rect l="l" t="t" r="r" b="b"/>
            <a:pathLst>
              <a:path w="1671302" h="2325290">
                <a:moveTo>
                  <a:pt x="0" y="0"/>
                </a:moveTo>
                <a:lnTo>
                  <a:pt x="1671302" y="0"/>
                </a:lnTo>
                <a:lnTo>
                  <a:pt x="1671302" y="2325290"/>
                </a:lnTo>
                <a:lnTo>
                  <a:pt x="0" y="232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723974" y="6657388"/>
            <a:ext cx="1842946" cy="1871012"/>
          </a:xfrm>
          <a:custGeom>
            <a:avLst/>
            <a:gdLst/>
            <a:ahLst/>
            <a:cxnLst/>
            <a:rect l="l" t="t" r="r" b="b"/>
            <a:pathLst>
              <a:path w="1842946" h="1871012">
                <a:moveTo>
                  <a:pt x="0" y="0"/>
                </a:moveTo>
                <a:lnTo>
                  <a:pt x="1842947" y="0"/>
                </a:lnTo>
                <a:lnTo>
                  <a:pt x="1842947" y="1871012"/>
                </a:lnTo>
                <a:lnTo>
                  <a:pt x="0" y="1871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827763" y="8270883"/>
            <a:ext cx="1706226" cy="1706226"/>
          </a:xfrm>
          <a:custGeom>
            <a:avLst/>
            <a:gdLst/>
            <a:ahLst/>
            <a:cxnLst/>
            <a:rect l="l" t="t" r="r" b="b"/>
            <a:pathLst>
              <a:path w="1706226" h="1706226">
                <a:moveTo>
                  <a:pt x="0" y="0"/>
                </a:moveTo>
                <a:lnTo>
                  <a:pt x="1706226" y="0"/>
                </a:lnTo>
                <a:lnTo>
                  <a:pt x="1706226" y="1706226"/>
                </a:lnTo>
                <a:lnTo>
                  <a:pt x="0" y="1706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353327" y="6979383"/>
            <a:ext cx="1835081" cy="1835081"/>
          </a:xfrm>
          <a:custGeom>
            <a:avLst/>
            <a:gdLst/>
            <a:ahLst/>
            <a:cxnLst/>
            <a:rect l="l" t="t" r="r" b="b"/>
            <a:pathLst>
              <a:path w="1835081" h="1835081">
                <a:moveTo>
                  <a:pt x="0" y="0"/>
                </a:moveTo>
                <a:lnTo>
                  <a:pt x="1835081" y="0"/>
                </a:lnTo>
                <a:lnTo>
                  <a:pt x="1835081" y="1835081"/>
                </a:lnTo>
                <a:lnTo>
                  <a:pt x="0" y="18350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5760561" y="205539"/>
            <a:ext cx="726209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99"/>
              </a:lnSpc>
              <a:spcBef>
                <a:spcPct val="0"/>
              </a:spcBef>
            </a:pPr>
            <a:r>
              <a:rPr lang="he-IL" sz="69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סיכונים שהתממשו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6374" y="2156589"/>
            <a:ext cx="374308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23"/>
              </a:lnSpc>
              <a:spcBef>
                <a:spcPct val="0"/>
              </a:spcBef>
            </a:pPr>
            <a:r>
              <a:rPr lang="en-US" sz="4019" b="1" u="sng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</a:t>
            </a:r>
            <a:r>
              <a:rPr lang="he-IL" sz="4019" b="1" u="sng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סיכונים מרכזיים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1157" y="3070294"/>
            <a:ext cx="673500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קושי בתיאום זמני עבודה בין חברי הצוות</a:t>
            </a:r>
          </a:p>
          <a:p>
            <a:pPr algn="just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  <a:p>
            <a:pPr marL="647700" lvl="1" indent="-323850" algn="just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חוסר ניסיון/ידע בכלים טכניים מסוימים</a:t>
            </a:r>
          </a:p>
          <a:p>
            <a:pPr algn="just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  <a:p>
            <a:pPr marL="647700" lvl="1" indent="-323850" algn="just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עומס בתקופות מבחנים והגשות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11725" y="2175639"/>
            <a:ext cx="527601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8"/>
              </a:lnSpc>
              <a:spcBef>
                <a:spcPct val="0"/>
              </a:spcBef>
            </a:pPr>
            <a:r>
              <a:rPr lang="en-US" sz="3857" b="1" u="sng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</a:t>
            </a:r>
            <a:r>
              <a:rPr lang="he-IL" sz="3857" b="1" u="sng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התמודדות עם הסיכונים</a:t>
            </a:r>
          </a:p>
          <a:p>
            <a:pPr algn="r">
              <a:lnSpc>
                <a:spcPts val="4628"/>
              </a:lnSpc>
              <a:spcBef>
                <a:spcPct val="0"/>
              </a:spcBef>
            </a:pPr>
            <a:endParaRPr lang="he-IL" sz="3857" b="1" u="sng">
              <a:solidFill>
                <a:srgbClr val="8AAB28"/>
              </a:solidFill>
              <a:latin typeface="HK Grotesk Bold"/>
              <a:ea typeface="HK Grotesk Bold"/>
              <a:cs typeface="HK Grotesk Bold"/>
              <a:sym typeface="HK Grotesk Bol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070294"/>
            <a:ext cx="7010577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r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גמישות בחלוקת המשימות</a:t>
            </a:r>
          </a:p>
          <a:p>
            <a:pPr algn="r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  <a:p>
            <a:pPr marL="647700" lvl="1" indent="-323850" algn="r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תמיכה הדדית והעברת ידע בתוך הצוות</a:t>
            </a:r>
          </a:p>
          <a:p>
            <a:pPr algn="r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  <a:p>
            <a:pPr marL="647700" lvl="1" indent="-323850" algn="r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שימוש בגיבוי זוגי לכל משימה</a:t>
            </a:r>
          </a:p>
          <a:p>
            <a:pPr algn="r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  <a:p>
            <a:pPr marL="647700" lvl="1" indent="-323850" algn="r" rtl="1">
              <a:lnSpc>
                <a:spcPts val="3600"/>
              </a:lnSpc>
              <a:buFont typeface="Arial"/>
              <a:buChar char="•"/>
            </a:pPr>
            <a:r>
              <a:rPr lang="he-IL" sz="3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עדכונים שוטפים בקבוצת הוואצאפ</a:t>
            </a:r>
          </a:p>
          <a:p>
            <a:pPr algn="r" rtl="1">
              <a:lnSpc>
                <a:spcPts val="3600"/>
              </a:lnSpc>
            </a:pPr>
            <a:endParaRPr lang="he-IL" sz="300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  <a:rtl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41157" y="5365819"/>
            <a:ext cx="67350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93"/>
              </a:lnSpc>
              <a:spcBef>
                <a:spcPct val="0"/>
              </a:spcBef>
            </a:pPr>
            <a:r>
              <a:rPr lang="he-IL" sz="307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  <a:rtl/>
              </a:rPr>
              <a:t>חוסר ניסיון/ידע בכלים טכניים מסוימים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48762" y="1433881"/>
            <a:ext cx="0" cy="822960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1845584" y="5231606"/>
            <a:ext cx="14596832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9293509" y="3086100"/>
            <a:ext cx="2263989" cy="2057400"/>
          </a:xfrm>
          <a:custGeom>
            <a:avLst/>
            <a:gdLst/>
            <a:ahLst/>
            <a:cxnLst/>
            <a:rect l="l" t="t" r="r" b="b"/>
            <a:pathLst>
              <a:path w="2263989" h="2057400">
                <a:moveTo>
                  <a:pt x="0" y="0"/>
                </a:moveTo>
                <a:lnTo>
                  <a:pt x="2263989" y="0"/>
                </a:lnTo>
                <a:lnTo>
                  <a:pt x="22639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9877425" y="7496359"/>
            <a:ext cx="2966819" cy="2629344"/>
          </a:xfrm>
          <a:custGeom>
            <a:avLst/>
            <a:gdLst/>
            <a:ahLst/>
            <a:cxnLst/>
            <a:rect l="l" t="t" r="r" b="b"/>
            <a:pathLst>
              <a:path w="2966819" h="2629344">
                <a:moveTo>
                  <a:pt x="0" y="0"/>
                </a:moveTo>
                <a:lnTo>
                  <a:pt x="2966819" y="0"/>
                </a:lnTo>
                <a:lnTo>
                  <a:pt x="2966819" y="2629344"/>
                </a:lnTo>
                <a:lnTo>
                  <a:pt x="0" y="262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845584" y="1793175"/>
            <a:ext cx="2091385" cy="2057400"/>
          </a:xfrm>
          <a:custGeom>
            <a:avLst/>
            <a:gdLst/>
            <a:ahLst/>
            <a:cxnLst/>
            <a:rect l="l" t="t" r="r" b="b"/>
            <a:pathLst>
              <a:path w="2091385" h="2057400">
                <a:moveTo>
                  <a:pt x="0" y="0"/>
                </a:moveTo>
                <a:lnTo>
                  <a:pt x="2091385" y="0"/>
                </a:lnTo>
                <a:lnTo>
                  <a:pt x="209138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10741" y="3507581"/>
            <a:ext cx="1635919" cy="1635919"/>
          </a:xfrm>
          <a:custGeom>
            <a:avLst/>
            <a:gdLst/>
            <a:ahLst/>
            <a:cxnLst/>
            <a:rect l="l" t="t" r="r" b="b"/>
            <a:pathLst>
              <a:path w="1635919" h="1635919">
                <a:moveTo>
                  <a:pt x="0" y="0"/>
                </a:moveTo>
                <a:lnTo>
                  <a:pt x="1635918" y="0"/>
                </a:lnTo>
                <a:lnTo>
                  <a:pt x="1635918" y="1635919"/>
                </a:lnTo>
                <a:lnTo>
                  <a:pt x="0" y="1635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385775" y="7496359"/>
            <a:ext cx="2343108" cy="2343108"/>
          </a:xfrm>
          <a:custGeom>
            <a:avLst/>
            <a:gdLst/>
            <a:ahLst/>
            <a:cxnLst/>
            <a:rect l="l" t="t" r="r" b="b"/>
            <a:pathLst>
              <a:path w="2343108" h="2343108">
                <a:moveTo>
                  <a:pt x="0" y="0"/>
                </a:moveTo>
                <a:lnTo>
                  <a:pt x="2343109" y="0"/>
                </a:lnTo>
                <a:lnTo>
                  <a:pt x="2343109" y="2343109"/>
                </a:lnTo>
                <a:lnTo>
                  <a:pt x="0" y="2343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1845584" y="2315462"/>
            <a:ext cx="6736320" cy="2589825"/>
            <a:chOff x="0" y="0"/>
            <a:chExt cx="8981760" cy="345310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63801"/>
              <a:ext cx="8771666" cy="328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יעילות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עמידה בלוחות זמנים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הוגנות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איכות התוצר</a:t>
              </a:r>
            </a:p>
            <a:p>
              <a:pPr algn="ctr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094" y="0"/>
              <a:ext cx="877166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79208" y="1683637"/>
            <a:ext cx="6826360" cy="2276475"/>
            <a:chOff x="0" y="0"/>
            <a:chExt cx="9101814" cy="3035300"/>
          </a:xfrm>
        </p:grpSpPr>
        <p:sp>
          <p:nvSpPr>
            <p:cNvPr id="13" name="TextBox 13"/>
            <p:cNvSpPr txBox="1"/>
            <p:nvPr/>
          </p:nvSpPr>
          <p:spPr>
            <a:xfrm>
              <a:off x="330147" y="1066800"/>
              <a:ext cx="8771666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  <a:rtl/>
                </a:rPr>
                <a:t>כיצד לחלק משימות בין חברי הצוות?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  <a:rtl/>
                </a:rPr>
                <a:t>באילו כלים טכנולוגיים להשתמש?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  <a:rtl/>
                </a:rPr>
                <a:t>כיצד להתמודד עם עומס וחוסר זמן?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771666" cy="220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99"/>
                </a:lnSpc>
              </a:pPr>
              <a:r>
                <a:rPr lang="he-IL" sz="3999" b="1">
                  <a:solidFill>
                    <a:srgbClr val="8AAB28"/>
                  </a:solidFill>
                  <a:latin typeface="HK Grotesk Bold"/>
                  <a:ea typeface="HK Grotesk Bold"/>
                  <a:cs typeface="HK Grotesk Bold"/>
                  <a:sym typeface="HK Grotesk Bold"/>
                  <a:rtl/>
                </a:rPr>
                <a:t>שאלות מרכזיות</a:t>
              </a:r>
            </a:p>
            <a:p>
              <a:pPr algn="r">
                <a:lnSpc>
                  <a:spcPts val="8399"/>
                </a:lnSpc>
              </a:pPr>
              <a:endParaRPr lang="he-IL" sz="3999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57498" y="5793581"/>
            <a:ext cx="6910969" cy="2585002"/>
            <a:chOff x="0" y="0"/>
            <a:chExt cx="9214625" cy="344667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27711"/>
              <a:ext cx="8554331" cy="1918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1652" lvl="1" indent="-315826" algn="just" rtl="1">
                <a:lnSpc>
                  <a:spcPts val="3803"/>
                </a:lnSpc>
                <a:buFont typeface="Arial"/>
                <a:buChar char="•"/>
              </a:pPr>
              <a:r>
                <a:rPr lang="he-IL" sz="2925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חלוקה שווה בין כולם</a:t>
              </a:r>
            </a:p>
            <a:p>
              <a:pPr marL="647700" lvl="1" indent="-323850" algn="just" rtl="1">
                <a:lnSpc>
                  <a:spcPts val="3899"/>
                </a:lnSpc>
                <a:buFont typeface="Arial"/>
                <a:buChar char="•"/>
              </a:pPr>
              <a:r>
                <a:rPr lang="he-IL" sz="29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חלוקה לפי תחומי חוזק</a:t>
              </a:r>
            </a:p>
            <a:p>
              <a:pPr marL="631652" lvl="1" indent="-315826" algn="just" rtl="1">
                <a:lnSpc>
                  <a:spcPts val="3803"/>
                </a:lnSpc>
                <a:buFont typeface="Arial"/>
                <a:buChar char="•"/>
              </a:pPr>
              <a:r>
                <a:rPr lang="he-IL" sz="2925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עבודה בזוגות עם גיבוי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0294" y="0"/>
              <a:ext cx="8554331" cy="2155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8191"/>
                </a:lnSpc>
              </a:pPr>
              <a:endParaRPr/>
            </a:p>
            <a:p>
              <a:pPr algn="l">
                <a:lnSpc>
                  <a:spcPts val="468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71531" y="6301710"/>
            <a:ext cx="6803850" cy="1447800"/>
            <a:chOff x="0" y="0"/>
            <a:chExt cx="9071800" cy="1930400"/>
          </a:xfrm>
        </p:grpSpPr>
        <p:sp>
          <p:nvSpPr>
            <p:cNvPr id="19" name="TextBox 19"/>
            <p:cNvSpPr txBox="1"/>
            <p:nvPr/>
          </p:nvSpPr>
          <p:spPr>
            <a:xfrm>
              <a:off x="300134" y="-38100"/>
              <a:ext cx="8771666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דיון קבוצתי</a:t>
              </a:r>
            </a:p>
            <a:p>
              <a:pPr marL="647700" lvl="1" indent="-323850" algn="r" rtl="1">
                <a:lnSpc>
                  <a:spcPts val="3900"/>
                </a:lnSpc>
                <a:buFont typeface="Arial"/>
                <a:buChar char="•"/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הצבעה במקרה של חוסר הסכמה</a:t>
              </a:r>
            </a:p>
            <a:p>
              <a:pPr algn="l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77166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622068" y="-350"/>
            <a:ext cx="8683704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99"/>
              </a:lnSpc>
              <a:spcBef>
                <a:spcPct val="0"/>
              </a:spcBef>
            </a:pPr>
            <a:r>
              <a:rPr lang="he-IL" sz="6999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שאלות שעלו להחלטה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10109" y="5770212"/>
            <a:ext cx="1664613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199"/>
              </a:lnSpc>
              <a:spcBef>
                <a:spcPct val="0"/>
              </a:spcBef>
            </a:pPr>
            <a:r>
              <a:rPr lang="he-IL" sz="3999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חלופות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56197" y="1645537"/>
            <a:ext cx="4317802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199"/>
              </a:lnSpc>
              <a:spcBef>
                <a:spcPct val="0"/>
              </a:spcBef>
            </a:pPr>
            <a:r>
              <a:rPr lang="he-IL" sz="3999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קריטריונים לבחירה</a:t>
            </a:r>
          </a:p>
          <a:p>
            <a:pPr algn="ctr" rtl="1">
              <a:lnSpc>
                <a:spcPts val="5199"/>
              </a:lnSpc>
              <a:spcBef>
                <a:spcPct val="0"/>
              </a:spcBef>
            </a:pPr>
            <a:endParaRPr lang="he-IL" sz="3999" b="1">
              <a:solidFill>
                <a:srgbClr val="8AAB28"/>
              </a:solidFill>
              <a:latin typeface="HK Grotesk Bold"/>
              <a:ea typeface="HK Grotesk Bold"/>
              <a:cs typeface="HK Grotesk Bold"/>
              <a:sym typeface="HK Grotesk Bold"/>
              <a:rtl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60577" y="5526881"/>
            <a:ext cx="4513421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199"/>
              </a:lnSpc>
              <a:spcBef>
                <a:spcPct val="0"/>
              </a:spcBef>
            </a:pPr>
            <a:r>
              <a:rPr lang="he-IL" sz="3999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מודל קבלת החלטות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24834" y="2984132"/>
            <a:ext cx="1740843" cy="1825261"/>
          </a:xfrm>
          <a:custGeom>
            <a:avLst/>
            <a:gdLst/>
            <a:ahLst/>
            <a:cxnLst/>
            <a:rect l="l" t="t" r="r" b="b"/>
            <a:pathLst>
              <a:path w="1740843" h="1825261">
                <a:moveTo>
                  <a:pt x="0" y="0"/>
                </a:moveTo>
                <a:lnTo>
                  <a:pt x="1740843" y="0"/>
                </a:lnTo>
                <a:lnTo>
                  <a:pt x="1740843" y="1825261"/>
                </a:lnTo>
                <a:lnTo>
                  <a:pt x="0" y="182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9144000" y="2984132"/>
            <a:ext cx="1742259" cy="1742259"/>
          </a:xfrm>
          <a:custGeom>
            <a:avLst/>
            <a:gdLst/>
            <a:ahLst/>
            <a:cxnLst/>
            <a:rect l="l" t="t" r="r" b="b"/>
            <a:pathLst>
              <a:path w="1742259" h="1742259">
                <a:moveTo>
                  <a:pt x="0" y="0"/>
                </a:moveTo>
                <a:lnTo>
                  <a:pt x="1742259" y="0"/>
                </a:lnTo>
                <a:lnTo>
                  <a:pt x="1742259" y="1742259"/>
                </a:lnTo>
                <a:lnTo>
                  <a:pt x="0" y="1742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585325" y="2984132"/>
            <a:ext cx="1720100" cy="1815409"/>
          </a:xfrm>
          <a:custGeom>
            <a:avLst/>
            <a:gdLst/>
            <a:ahLst/>
            <a:cxnLst/>
            <a:rect l="l" t="t" r="r" b="b"/>
            <a:pathLst>
              <a:path w="1720100" h="1815409">
                <a:moveTo>
                  <a:pt x="0" y="0"/>
                </a:moveTo>
                <a:lnTo>
                  <a:pt x="1720100" y="0"/>
                </a:lnTo>
                <a:lnTo>
                  <a:pt x="1720100" y="1815409"/>
                </a:lnTo>
                <a:lnTo>
                  <a:pt x="0" y="181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775582" cy="2057400"/>
          </a:xfrm>
          <a:custGeom>
            <a:avLst/>
            <a:gdLst/>
            <a:ahLst/>
            <a:cxnLst/>
            <a:rect l="l" t="t" r="r" b="b"/>
            <a:pathLst>
              <a:path w="2775582" h="2057400">
                <a:moveTo>
                  <a:pt x="0" y="0"/>
                </a:moveTo>
                <a:lnTo>
                  <a:pt x="2775582" y="0"/>
                </a:lnTo>
                <a:lnTo>
                  <a:pt x="277558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575620" y="500062"/>
            <a:ext cx="1390287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99"/>
              </a:lnSpc>
            </a:pPr>
            <a:r>
              <a:rPr lang="he-IL" sz="6999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ההחלטה והאפקטיביות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9870" y="5278877"/>
            <a:ext cx="6456000" cy="2222094"/>
            <a:chOff x="0" y="0"/>
            <a:chExt cx="8608000" cy="296279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04358"/>
              <a:ext cx="7887679" cy="1858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•ההחלטה התאימה לצוות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•אפשרה גמישות והתמודדות עם עומס</a:t>
              </a:r>
            </a:p>
            <a:p>
              <a:pPr algn="r" rtl="1">
                <a:lnSpc>
                  <a:spcPts val="3249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1392" y="-9525"/>
              <a:ext cx="5486608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בסיכום התהליך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81729" y="5278877"/>
            <a:ext cx="5375518" cy="3280100"/>
            <a:chOff x="0" y="0"/>
            <a:chExt cx="7167357" cy="437346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84166"/>
              <a:ext cx="6747170" cy="328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•שיפור בקצב ההתקדמות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•ירידה בעומס על חברי הצוות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•אחריות ברורה לכל משימה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•שיפור באיכות התוצר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80750" y="-9525"/>
              <a:ext cx="5486608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האפקטיביות לצוות</a:t>
              </a:r>
            </a:p>
            <a:p>
              <a:pPr algn="l">
                <a:lnSpc>
                  <a:spcPts val="4200"/>
                </a:lnSpc>
              </a:pPr>
              <a:endParaRPr lang="he-IL" sz="3500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22797" y="5278877"/>
            <a:ext cx="5938269" cy="2814758"/>
            <a:chOff x="0" y="0"/>
            <a:chExt cx="7917692" cy="375301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24110"/>
              <a:ext cx="7497505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•חלוקת משימות לפי תחומי חוזק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•עבודה בזוגות עם אחראי וגיבוי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•שמירה על קבלת החלטות משותפת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10763" y="-9525"/>
              <a:ext cx="620692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ההחלטה שהתקבלה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7651" y="2030401"/>
            <a:ext cx="761649" cy="755980"/>
            <a:chOff x="0" y="0"/>
            <a:chExt cx="1015532" cy="10079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97651" y="4653995"/>
            <a:ext cx="761649" cy="755980"/>
            <a:chOff x="0" y="0"/>
            <a:chExt cx="1015532" cy="100797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97651" y="7277590"/>
            <a:ext cx="761649" cy="755980"/>
            <a:chOff x="0" y="0"/>
            <a:chExt cx="1015532" cy="100797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91560" y="2839101"/>
            <a:ext cx="5735523" cy="5735523"/>
          </a:xfrm>
          <a:custGeom>
            <a:avLst/>
            <a:gdLst/>
            <a:ahLst/>
            <a:cxnLst/>
            <a:rect l="l" t="t" r="r" b="b"/>
            <a:pathLst>
              <a:path w="5735523" h="5735523">
                <a:moveTo>
                  <a:pt x="0" y="0"/>
                </a:moveTo>
                <a:lnTo>
                  <a:pt x="5735523" y="0"/>
                </a:lnTo>
                <a:lnTo>
                  <a:pt x="5735523" y="5735523"/>
                </a:lnTo>
                <a:lnTo>
                  <a:pt x="0" y="573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5" name="Group 15"/>
          <p:cNvGrpSpPr/>
          <p:nvPr/>
        </p:nvGrpSpPr>
        <p:grpSpPr>
          <a:xfrm>
            <a:off x="9558914" y="2030401"/>
            <a:ext cx="6675299" cy="2476500"/>
            <a:chOff x="0" y="0"/>
            <a:chExt cx="8900398" cy="3302000"/>
          </a:xfrm>
        </p:grpSpPr>
        <p:sp>
          <p:nvSpPr>
            <p:cNvPr id="16" name="TextBox 16"/>
            <p:cNvSpPr txBox="1"/>
            <p:nvPr/>
          </p:nvSpPr>
          <p:spPr>
            <a:xfrm>
              <a:off x="220753" y="673100"/>
              <a:ext cx="8679645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•תקשורת ישירה וממוקדת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•תקשורת שיתופית ומקשיבה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•סגנון יוזם מול סגנון מבצע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900398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סגנונות תקשורת שהופיעו בצוות</a:t>
              </a:r>
            </a:p>
            <a:p>
              <a:pPr algn="r" rtl="1">
                <a:lnSpc>
                  <a:spcPts val="4200"/>
                </a:lnSpc>
              </a:pPr>
              <a:endParaRPr lang="he-IL" sz="3500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46202" y="313836"/>
            <a:ext cx="98240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399"/>
              </a:lnSpc>
            </a:pPr>
            <a:r>
              <a:rPr lang="he-IL" sz="6999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rPr>
              <a:t>סגנונות תקשורת בצוות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23854" y="4683521"/>
            <a:ext cx="6810359" cy="2594069"/>
            <a:chOff x="0" y="0"/>
            <a:chExt cx="9080478" cy="3458758"/>
          </a:xfrm>
        </p:grpSpPr>
        <p:sp>
          <p:nvSpPr>
            <p:cNvPr id="20" name="TextBox 20"/>
            <p:cNvSpPr txBox="1"/>
            <p:nvPr/>
          </p:nvSpPr>
          <p:spPr>
            <a:xfrm>
              <a:off x="180080" y="829858"/>
              <a:ext cx="8900398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•שילוב בין הובלה לביצוע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•הקשבה הדדית וכבוד לדעות שונות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•פתרון אי־הבנות דרך שיח פתוח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8900398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החיבור בין הסגנונות</a:t>
              </a:r>
            </a:p>
            <a:p>
              <a:pPr algn="r" rtl="1">
                <a:lnSpc>
                  <a:spcPts val="3600"/>
                </a:lnSpc>
              </a:pPr>
              <a:endParaRPr lang="he-IL" sz="3500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23854" y="7277590"/>
            <a:ext cx="6810359" cy="2594069"/>
            <a:chOff x="0" y="0"/>
            <a:chExt cx="9080478" cy="3458758"/>
          </a:xfrm>
        </p:grpSpPr>
        <p:sp>
          <p:nvSpPr>
            <p:cNvPr id="23" name="TextBox 23"/>
            <p:cNvSpPr txBox="1"/>
            <p:nvPr/>
          </p:nvSpPr>
          <p:spPr>
            <a:xfrm>
              <a:off x="180080" y="829858"/>
              <a:ext cx="8900398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•העלאת קושי בזמן אמת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•דיון פתוח ומכבד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•תיווך של אחראי הצוות במידת הצורך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8900398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התמודדות עם קונפליקטים</a:t>
              </a:r>
            </a:p>
            <a:p>
              <a:pPr algn="r" rtl="1">
                <a:lnSpc>
                  <a:spcPts val="4200"/>
                </a:lnSpc>
              </a:pPr>
              <a:endParaRPr lang="he-IL" sz="3500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6686899" cy="10287000"/>
          </a:xfrm>
          <a:custGeom>
            <a:avLst/>
            <a:gdLst/>
            <a:ahLst/>
            <a:cxnLst/>
            <a:rect l="l" t="t" r="r" b="b"/>
            <a:pathLst>
              <a:path w="6686899" h="10287000">
                <a:moveTo>
                  <a:pt x="6686899" y="0"/>
                </a:moveTo>
                <a:lnTo>
                  <a:pt x="0" y="0"/>
                </a:lnTo>
                <a:lnTo>
                  <a:pt x="0" y="10287000"/>
                </a:lnTo>
                <a:lnTo>
                  <a:pt x="6686899" y="10287000"/>
                </a:lnTo>
                <a:lnTo>
                  <a:pt x="6686899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0403" r="-30403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 rot="-5400000">
            <a:off x="7196656" y="5138738"/>
            <a:ext cx="102870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 rot="-5400000">
            <a:off x="1548161" y="5138738"/>
            <a:ext cx="102870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4407370" y="1966551"/>
            <a:ext cx="2695185" cy="2287538"/>
          </a:xfrm>
          <a:custGeom>
            <a:avLst/>
            <a:gdLst/>
            <a:ahLst/>
            <a:cxnLst/>
            <a:rect l="l" t="t" r="r" b="b"/>
            <a:pathLst>
              <a:path w="2695185" h="2287538">
                <a:moveTo>
                  <a:pt x="0" y="0"/>
                </a:moveTo>
                <a:lnTo>
                  <a:pt x="2695185" y="0"/>
                </a:lnTo>
                <a:lnTo>
                  <a:pt x="2695185" y="2287538"/>
                </a:lnTo>
                <a:lnTo>
                  <a:pt x="0" y="2287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8163932" y="1636915"/>
            <a:ext cx="3241492" cy="2946811"/>
          </a:xfrm>
          <a:custGeom>
            <a:avLst/>
            <a:gdLst/>
            <a:ahLst/>
            <a:cxnLst/>
            <a:rect l="l" t="t" r="r" b="b"/>
            <a:pathLst>
              <a:path w="3241492" h="2946811">
                <a:moveTo>
                  <a:pt x="0" y="0"/>
                </a:moveTo>
                <a:lnTo>
                  <a:pt x="3241492" y="0"/>
                </a:lnTo>
                <a:lnTo>
                  <a:pt x="3241492" y="2946810"/>
                </a:lnTo>
                <a:lnTo>
                  <a:pt x="0" y="294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07228" y="3110320"/>
            <a:ext cx="4610420" cy="4114800"/>
          </a:xfrm>
          <a:custGeom>
            <a:avLst/>
            <a:gdLst/>
            <a:ahLst/>
            <a:cxnLst/>
            <a:rect l="l" t="t" r="r" b="b"/>
            <a:pathLst>
              <a:path w="4610420" h="4114800">
                <a:moveTo>
                  <a:pt x="0" y="0"/>
                </a:moveTo>
                <a:lnTo>
                  <a:pt x="4610420" y="0"/>
                </a:lnTo>
                <a:lnTo>
                  <a:pt x="4610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50409" y="723979"/>
            <a:ext cx="552405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399"/>
              </a:lnSpc>
            </a:pPr>
            <a:r>
              <a:rPr lang="he-IL" sz="69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rPr>
              <a:t>תובנה שנלמדה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67311" y="4870840"/>
            <a:ext cx="6065689" cy="3158651"/>
            <a:chOff x="0" y="0"/>
            <a:chExt cx="8087585" cy="4211535"/>
          </a:xfrm>
        </p:grpSpPr>
        <p:sp>
          <p:nvSpPr>
            <p:cNvPr id="10" name="TextBox 10"/>
            <p:cNvSpPr txBox="1"/>
            <p:nvPr/>
          </p:nvSpPr>
          <p:spPr>
            <a:xfrm>
              <a:off x="1530683" y="-9525"/>
              <a:ext cx="6556902" cy="214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תובנה אישית לדוגמה (חבר צוות)</a:t>
              </a:r>
            </a:p>
            <a:p>
              <a:pPr algn="ctr" rtl="1">
                <a:lnSpc>
                  <a:spcPts val="4200"/>
                </a:lnSpc>
              </a:pPr>
              <a:endParaRPr lang="he-IL" sz="3500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33435"/>
              <a:ext cx="8087585" cy="257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899"/>
                </a:lnSpc>
              </a:pPr>
              <a:r>
                <a:rPr lang="he-IL" sz="29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•“למדתי עד כמה חשוב להביע את הקשיים שלי בזמן אמת, כדי שהצוות יכול לסייע ולהתקדם יחד.”</a:t>
              </a:r>
            </a:p>
            <a:p>
              <a:pPr algn="r" rtl="1">
                <a:lnSpc>
                  <a:spcPts val="3899"/>
                </a:lnSpc>
              </a:pPr>
              <a:endParaRPr lang="he-IL" sz="29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44944" y="4870840"/>
            <a:ext cx="5920565" cy="4248190"/>
            <a:chOff x="0" y="0"/>
            <a:chExt cx="7894086" cy="5664253"/>
          </a:xfrm>
        </p:grpSpPr>
        <p:sp>
          <p:nvSpPr>
            <p:cNvPr id="13" name="TextBox 13"/>
            <p:cNvSpPr txBox="1"/>
            <p:nvPr/>
          </p:nvSpPr>
          <p:spPr>
            <a:xfrm>
              <a:off x="695346" y="-9525"/>
              <a:ext cx="7198740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200"/>
                </a:lnSpc>
              </a:pPr>
              <a:r>
                <a:rPr lang="he-IL" sz="3500" b="1">
                  <a:solidFill>
                    <a:srgbClr val="8AAB28"/>
                  </a:solidFill>
                  <a:latin typeface="HK Grotesk Bold"/>
                  <a:ea typeface="HK Grotesk Bold"/>
                  <a:cs typeface="HK Grotesk Bold"/>
                  <a:sym typeface="HK Grotesk Bold"/>
                  <a:rtl/>
                </a:rPr>
                <a:t>תובנה קבוצתית מרכזית</a:t>
              </a:r>
            </a:p>
            <a:p>
              <a:pPr algn="ctr" rtl="1">
                <a:lnSpc>
                  <a:spcPts val="4200"/>
                </a:lnSpc>
              </a:pPr>
              <a:endParaRPr lang="he-IL" sz="3500" b="1">
                <a:solidFill>
                  <a:srgbClr val="8AAB28"/>
                </a:solidFill>
                <a:latin typeface="HK Grotesk Bold"/>
                <a:ea typeface="HK Grotesk Bold"/>
                <a:cs typeface="HK Grotesk Bold"/>
                <a:sym typeface="HK Grotesk Bold"/>
                <a:rtl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54153"/>
              <a:ext cx="7437143" cy="461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•חשיבות של תקשורת פתוחה ושקופה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•חלוקה ברורה של תפקידים מונעת בלבול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•גמישות בצוות מאפשרת התמודדות עם עומס ושינויים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9078" y="2006315"/>
            <a:ext cx="5931351" cy="5931351"/>
          </a:xfrm>
          <a:custGeom>
            <a:avLst/>
            <a:gdLst/>
            <a:ahLst/>
            <a:cxnLst/>
            <a:rect l="l" t="t" r="r" b="b"/>
            <a:pathLst>
              <a:path w="5931351" h="5931351">
                <a:moveTo>
                  <a:pt x="0" y="0"/>
                </a:moveTo>
                <a:lnTo>
                  <a:pt x="5931352" y="0"/>
                </a:lnTo>
                <a:lnTo>
                  <a:pt x="5931352" y="5931351"/>
                </a:lnTo>
                <a:lnTo>
                  <a:pt x="0" y="593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381000" y="419100"/>
            <a:ext cx="12203871" cy="5737419"/>
            <a:chOff x="0" y="0"/>
            <a:chExt cx="16271828" cy="7649892"/>
          </a:xfrm>
        </p:grpSpPr>
        <p:sp>
          <p:nvSpPr>
            <p:cNvPr id="4" name="TextBox 4"/>
            <p:cNvSpPr txBox="1"/>
            <p:nvPr/>
          </p:nvSpPr>
          <p:spPr>
            <a:xfrm>
              <a:off x="2736816" y="0"/>
              <a:ext cx="1353501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r>
                <a:rPr lang="he-IL" sz="69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מסקנות כצוות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736816" y="2037289"/>
              <a:ext cx="13535012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4110"/>
                </a:lnSpc>
              </a:pPr>
              <a:r>
                <a:rPr lang="he-IL" sz="3425" b="1" dirty="0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מסקנות מרכזיות</a:t>
              </a:r>
            </a:p>
            <a:p>
              <a:pPr algn="l">
                <a:lnSpc>
                  <a:spcPts val="4200"/>
                </a:lnSpc>
              </a:pPr>
              <a:endParaRPr lang="he-IL" sz="3425" b="1" dirty="0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39792"/>
              <a:ext cx="16271828" cy="461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•תהליך העבודה חשוב לא פחות מהתוצר – תיאום ציפיות ותקשורת ברורה עושים את ההבדל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•חלוקת תפקידים ברורה ומודל שיתופי תורמים ליעילות ואחריות אישית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•גמישות והתאמה בזמן אמת מאפשרות להתמודד עם עומס או בעיות בלתי צפויות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•תמיכה הדדית ושיתוף ידע מחזקות את הצוות ומאפשרות למידה משותפת</a:t>
              </a:r>
            </a:p>
            <a:p>
              <a:pPr algn="r" rtl="1">
                <a:lnSpc>
                  <a:spcPts val="3900"/>
                </a:lnSpc>
              </a:pPr>
              <a:endParaRPr lang="he-IL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1000" y="5462426"/>
            <a:ext cx="12203871" cy="3169333"/>
            <a:chOff x="0" y="0"/>
            <a:chExt cx="16271828" cy="4225777"/>
          </a:xfrm>
        </p:grpSpPr>
        <p:sp>
          <p:nvSpPr>
            <p:cNvPr id="8" name="TextBox 8"/>
            <p:cNvSpPr txBox="1"/>
            <p:nvPr/>
          </p:nvSpPr>
          <p:spPr>
            <a:xfrm>
              <a:off x="2736816" y="0"/>
              <a:ext cx="1353501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6816" y="695325"/>
              <a:ext cx="13535012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rtl="1">
                <a:lnSpc>
                  <a:spcPts val="4110"/>
                </a:lnSpc>
              </a:pPr>
              <a:r>
                <a:rPr lang="he-IL" sz="3425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  <a:rtl/>
                </a:rPr>
                <a:t>כללי עבודה יעילים</a:t>
              </a:r>
            </a:p>
            <a:p>
              <a:pPr algn="l">
                <a:lnSpc>
                  <a:spcPts val="4200"/>
                </a:lnSpc>
              </a:pPr>
              <a:endParaRPr lang="he-IL" sz="3425" b="1">
                <a:solidFill>
                  <a:srgbClr val="8AAB28"/>
                </a:solidFill>
                <a:latin typeface="HK Grotesk Semi-Bold"/>
                <a:ea typeface="HK Grotesk Semi-Bold"/>
                <a:cs typeface="HK Grotesk Semi-Bold"/>
                <a:sym typeface="HK Grotesk Semi-Bold"/>
                <a:rtl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96877"/>
              <a:ext cx="16271828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900"/>
                </a:lnSpc>
              </a:pPr>
              <a:r>
                <a:rPr lang="he-IL" sz="3000" b="1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•מסמך הסכמות בתחילת הדרך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•מפגשים קבועים ותיעוד מסודר</a:t>
              </a:r>
            </a:p>
            <a:p>
              <a:pPr algn="r" rtl="1">
                <a:lnSpc>
                  <a:spcPts val="3900"/>
                </a:lnSpc>
              </a:pPr>
              <a:r>
                <a:rPr lang="he-IL" sz="3000" b="1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  <a:rtl/>
                </a:rPr>
                <a:t>•משוב פתוח ודיון על קונפליקטים באופן מכבד</a:t>
              </a:r>
            </a:p>
            <a:p>
              <a:pPr algn="r" rtl="1">
                <a:lnSpc>
                  <a:spcPts val="3900"/>
                </a:lnSpc>
              </a:pPr>
              <a:endParaRPr lang="he-IL" sz="3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  <a:rtl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764</Words>
  <Application>Microsoft Office PowerPoint</Application>
  <PresentationFormat>Custom</PresentationFormat>
  <Paragraphs>151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Canva Sans Bold</vt:lpstr>
      <vt:lpstr>Arial</vt:lpstr>
      <vt:lpstr>HK Grotesk</vt:lpstr>
      <vt:lpstr>Canva Sans</vt:lpstr>
      <vt:lpstr>HK Grotesk Semi-Bold</vt:lpstr>
      <vt:lpstr>Poppins Bold</vt:lpstr>
      <vt:lpstr>HK Grotesk Bold</vt:lpstr>
      <vt:lpstr>Calibri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BISTRO</dc:title>
  <dc:creator>Victor Mouallem</dc:creator>
  <cp:lastModifiedBy>mohammed bdarny</cp:lastModifiedBy>
  <cp:revision>5</cp:revision>
  <dcterms:created xsi:type="dcterms:W3CDTF">2006-08-16T00:00:00Z</dcterms:created>
  <dcterms:modified xsi:type="dcterms:W3CDTF">2026-01-13T08:15:02Z</dcterms:modified>
  <dc:identifier>DAG-Mfa8qbA</dc:identifier>
</cp:coreProperties>
</file>